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7"/>
  </p:notesMasterIdLst>
  <p:sldIdLst>
    <p:sldId id="256" r:id="rId2"/>
    <p:sldId id="257" r:id="rId3"/>
    <p:sldId id="294" r:id="rId4"/>
    <p:sldId id="298" r:id="rId5"/>
    <p:sldId id="299" r:id="rId6"/>
    <p:sldId id="328" r:id="rId7"/>
    <p:sldId id="260" r:id="rId8"/>
    <p:sldId id="261" r:id="rId9"/>
    <p:sldId id="262" r:id="rId10"/>
    <p:sldId id="263" r:id="rId11"/>
    <p:sldId id="332" r:id="rId12"/>
    <p:sldId id="333" r:id="rId13"/>
    <p:sldId id="266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29" r:id="rId39"/>
    <p:sldId id="295" r:id="rId40"/>
    <p:sldId id="296" r:id="rId41"/>
    <p:sldId id="297" r:id="rId42"/>
    <p:sldId id="330" r:id="rId43"/>
    <p:sldId id="331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25"/>
    <p:restoredTop sz="86169"/>
  </p:normalViewPr>
  <p:slideViewPr>
    <p:cSldViewPr snapToGrid="0">
      <p:cViewPr varScale="1">
        <p:scale>
          <a:sx n="92" d="100"/>
          <a:sy n="92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948089-F3B9-4913-894B-27FE996BC34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9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Analytics– Analytic Provenance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Detecting Financial Fraud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292"/>
          <a:stretch/>
        </p:blipFill>
        <p:spPr>
          <a:xfrm>
            <a:off x="3643746" y="1214628"/>
            <a:ext cx="8194618" cy="441960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1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8B7C3-E27B-7C96-32DF-09283DC9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AF5F-B985-CE4A-992D-7087D82C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Detecting Financial Fraud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18EC0-9B0F-147D-53D6-382E55E09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2"/>
          <a:stretch/>
        </p:blipFill>
        <p:spPr>
          <a:xfrm>
            <a:off x="3643746" y="1214628"/>
            <a:ext cx="8194618" cy="441960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24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4B8AB-CDE1-940A-DEE1-F124272D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3A88-82C3-3BCB-5C70-ACD4A269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Detecting Financial Fraud</a:t>
            </a:r>
          </a:p>
        </p:txBody>
      </p:sp>
    </p:spTree>
    <p:extLst>
      <p:ext uri="{BB962C8B-B14F-4D97-AF65-F5344CB8AC3E}">
        <p14:creationId xmlns:p14="http://schemas.microsoft.com/office/powerpoint/2010/main" val="337831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10" name="Oval 9"/>
          <p:cNvSpPr/>
          <p:nvPr/>
        </p:nvSpPr>
        <p:spPr>
          <a:xfrm>
            <a:off x="3830782" y="1490145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Analysts</a:t>
            </a:r>
          </a:p>
        </p:txBody>
      </p:sp>
      <p:sp>
        <p:nvSpPr>
          <p:cNvPr id="11" name="Oval 10"/>
          <p:cNvSpPr/>
          <p:nvPr/>
        </p:nvSpPr>
        <p:spPr>
          <a:xfrm>
            <a:off x="10231582" y="1261545"/>
            <a:ext cx="12954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Grad</a:t>
            </a:r>
          </a:p>
          <a:p>
            <a:pPr algn="ctr"/>
            <a:r>
              <a:rPr lang="en-US" sz="1400" dirty="0"/>
              <a:t>Students</a:t>
            </a:r>
          </a:p>
          <a:p>
            <a:pPr algn="ctr"/>
            <a:r>
              <a:rPr lang="en-US" sz="1400" dirty="0"/>
              <a:t>(Coders)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26382" y="4080945"/>
            <a:ext cx="1905000" cy="1066800"/>
          </a:xfrm>
          <a:prstGeom prst="roundRect">
            <a:avLst/>
          </a:prstGeom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Logged</a:t>
            </a:r>
          </a:p>
          <a:p>
            <a:pPr algn="ctr"/>
            <a:r>
              <a:rPr lang="en-US" dirty="0"/>
              <a:t>(semantic) </a:t>
            </a:r>
          </a:p>
          <a:p>
            <a:pPr algn="ctr"/>
            <a:r>
              <a:rPr lang="en-US" dirty="0"/>
              <a:t>Interactions</a:t>
            </a:r>
          </a:p>
        </p:txBody>
      </p:sp>
      <p:sp>
        <p:nvSpPr>
          <p:cNvPr id="18" name="Oval 17"/>
          <p:cNvSpPr/>
          <p:nvPr/>
        </p:nvSpPr>
        <p:spPr>
          <a:xfrm>
            <a:off x="6802582" y="1413945"/>
            <a:ext cx="1524000" cy="137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Compare!</a:t>
            </a:r>
          </a:p>
          <a:p>
            <a:pPr algn="ctr"/>
            <a:r>
              <a:rPr lang="en-US" sz="1400" dirty="0"/>
              <a:t>(manually)</a:t>
            </a:r>
          </a:p>
        </p:txBody>
      </p:sp>
      <p:cxnSp>
        <p:nvCxnSpPr>
          <p:cNvPr id="21" name="Straight Arrow Connector 20"/>
          <p:cNvCxnSpPr>
            <a:stCxn id="10" idx="4"/>
            <a:endCxn id="73" idx="0"/>
          </p:cNvCxnSpPr>
          <p:nvPr/>
        </p:nvCxnSpPr>
        <p:spPr>
          <a:xfrm rot="16200000" flipH="1">
            <a:off x="4010169" y="3253858"/>
            <a:ext cx="990600" cy="5397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3" idx="3"/>
            <a:endCxn id="13" idx="1"/>
          </p:cNvCxnSpPr>
          <p:nvPr/>
        </p:nvCxnSpPr>
        <p:spPr>
          <a:xfrm>
            <a:off x="5615132" y="4445561"/>
            <a:ext cx="1111250" cy="16878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3"/>
            <a:endCxn id="10243" idx="1"/>
          </p:cNvCxnSpPr>
          <p:nvPr/>
        </p:nvCxnSpPr>
        <p:spPr>
          <a:xfrm flipV="1">
            <a:off x="8631382" y="4467991"/>
            <a:ext cx="1066800" cy="14635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4"/>
            <a:endCxn id="10243" idx="0"/>
          </p:cNvCxnSpPr>
          <p:nvPr/>
        </p:nvCxnSpPr>
        <p:spPr>
          <a:xfrm rot="16200000" flipH="1">
            <a:off x="10275970" y="3160257"/>
            <a:ext cx="1219200" cy="1257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5430982" y="2709345"/>
            <a:ext cx="14478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Strategies</a:t>
            </a:r>
          </a:p>
          <a:p>
            <a:pPr algn="ctr"/>
            <a:r>
              <a:rPr lang="en-US" dirty="0"/>
              <a:t>Methods</a:t>
            </a:r>
          </a:p>
          <a:p>
            <a:pPr algn="ctr"/>
            <a:r>
              <a:rPr lang="en-US" dirty="0"/>
              <a:t>Findings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174182" y="2709345"/>
            <a:ext cx="1524000" cy="990600"/>
          </a:xfrm>
          <a:prstGeom prst="roundRect">
            <a:avLst/>
          </a:prstGeom>
          <a:ln>
            <a:solidFill>
              <a:srgbClr val="FFC00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Guesses of</a:t>
            </a:r>
          </a:p>
          <a:p>
            <a:pPr algn="ctr"/>
            <a:r>
              <a:rPr lang="en-US" dirty="0"/>
              <a:t>Analysts’ thinking</a:t>
            </a:r>
          </a:p>
        </p:txBody>
      </p:sp>
      <p:cxnSp>
        <p:nvCxnSpPr>
          <p:cNvPr id="63" name="Straight Arrow Connector 62"/>
          <p:cNvCxnSpPr>
            <a:stCxn id="10" idx="5"/>
            <a:endCxn id="60" idx="1"/>
          </p:cNvCxnSpPr>
          <p:nvPr/>
        </p:nvCxnSpPr>
        <p:spPr>
          <a:xfrm rot="16200000" flipH="1">
            <a:off x="4879326" y="2652988"/>
            <a:ext cx="608807" cy="49450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1" idx="2"/>
            <a:endCxn id="61" idx="3"/>
          </p:cNvCxnSpPr>
          <p:nvPr/>
        </p:nvCxnSpPr>
        <p:spPr>
          <a:xfrm rot="10800000" flipV="1">
            <a:off x="9698182" y="1909245"/>
            <a:ext cx="533400" cy="12954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0"/>
            <a:endCxn id="18" idx="2"/>
          </p:cNvCxnSpPr>
          <p:nvPr/>
        </p:nvCxnSpPr>
        <p:spPr>
          <a:xfrm rot="5400000" flipH="1" flipV="1">
            <a:off x="6173932" y="2080695"/>
            <a:ext cx="609600" cy="6477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1" idx="0"/>
            <a:endCxn id="18" idx="6"/>
          </p:cNvCxnSpPr>
          <p:nvPr/>
        </p:nvCxnSpPr>
        <p:spPr>
          <a:xfrm rot="16200000" flipV="1">
            <a:off x="8326582" y="2099745"/>
            <a:ext cx="60960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449782" y="3776146"/>
            <a:ext cx="2165350" cy="1338829"/>
          </a:xfrm>
          <a:prstGeom prst="rect">
            <a:avLst/>
          </a:prstGeom>
          <a:noFill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698182" y="3776145"/>
            <a:ext cx="2387352" cy="138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3" name="TextBox 112"/>
          <p:cNvSpPr txBox="1"/>
          <p:nvPr/>
        </p:nvSpPr>
        <p:spPr>
          <a:xfrm>
            <a:off x="3983183" y="507154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WireVis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9895737" y="5134013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Interaction-Log Vis</a:t>
            </a:r>
          </a:p>
        </p:txBody>
      </p:sp>
    </p:spTree>
    <p:extLst>
      <p:ext uri="{BB962C8B-B14F-4D97-AF65-F5344CB8AC3E}">
        <p14:creationId xmlns:p14="http://schemas.microsoft.com/office/powerpoint/2010/main" val="15658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8" grpId="0" animBg="1"/>
      <p:bldP spid="60" grpId="0" animBg="1"/>
      <p:bldP spid="61" grpId="0" animBg="1"/>
      <p:bldP spid="113" grpId="0"/>
      <p:bldP spid="1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user’s interactions?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8950" y="4849087"/>
            <a:ext cx="8229600" cy="1020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Why are these two so much lower than others? </a:t>
            </a:r>
          </a:p>
          <a:p>
            <a:pPr marL="0" indent="0" algn="ctr">
              <a:buNone/>
            </a:pPr>
            <a:r>
              <a:rPr lang="en-US" dirty="0"/>
              <a:t>(recovering “methods” at about 15%)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81" t="4182" r="2798" b="2010"/>
          <a:stretch/>
        </p:blipFill>
        <p:spPr bwMode="auto">
          <a:xfrm>
            <a:off x="4128659" y="683486"/>
            <a:ext cx="6511636" cy="3937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110350" y="6063822"/>
            <a:ext cx="899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R. Chang et al., Recovering Reasoning  Process From User Interactions.  IEEE Computer Graphics and Applications, 2009.</a:t>
            </a:r>
          </a:p>
          <a:p>
            <a:r>
              <a:rPr lang="en-US" sz="1100" dirty="0"/>
              <a:t>R. Chang et al., Evaluating the Relationship Between User Interaction and Financial Visual Analysis.  IEEE Symposium on VAST, 2009.</a:t>
            </a:r>
          </a:p>
        </p:txBody>
      </p:sp>
      <p:pic>
        <p:nvPicPr>
          <p:cNvPr id="7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12632" t="12277" r="14944" b="4794"/>
          <a:stretch/>
        </p:blipFill>
        <p:spPr bwMode="auto">
          <a:xfrm>
            <a:off x="4704184" y="1084807"/>
            <a:ext cx="4899406" cy="3509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3" cstate="print">
            <a:alphaModFix/>
          </a:blip>
          <a:srcRect l="85123" t="89416" r="2646" b="5927"/>
          <a:stretch/>
        </p:blipFill>
        <p:spPr bwMode="auto">
          <a:xfrm>
            <a:off x="9674336" y="4315686"/>
            <a:ext cx="82741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 rot="2441470">
            <a:off x="4681563" y="3231492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00000">
            <a:off x="6425673" y="3166299"/>
            <a:ext cx="813441" cy="446461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user’s interactions?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8487" y="4835234"/>
            <a:ext cx="7848600" cy="990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In this case, only recording a user’s </a:t>
            </a:r>
          </a:p>
          <a:p>
            <a:pPr marL="0" indent="0" algn="ctr">
              <a:buNone/>
            </a:pPr>
            <a:r>
              <a:rPr lang="en-US" dirty="0"/>
              <a:t>explicit interaction is insufficient.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7487" y="1177634"/>
            <a:ext cx="827917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1027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Stages of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Perceive: what does the user see?</a:t>
            </a:r>
          </a:p>
          <a:p>
            <a:pPr marL="457200" indent="-457200"/>
            <a:r>
              <a:rPr lang="en-US" dirty="0"/>
              <a:t>Capture: which interactions to record, and how?</a:t>
            </a:r>
          </a:p>
          <a:p>
            <a:pPr marL="457200" indent="-457200"/>
            <a:r>
              <a:rPr lang="en-US" dirty="0"/>
              <a:t>Encode: how do we want to store the interactions</a:t>
            </a:r>
          </a:p>
          <a:p>
            <a:pPr marL="457200" indent="-457200"/>
            <a:r>
              <a:rPr lang="en-US" dirty="0"/>
              <a:t>Recover: how do we translate to something meaningful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Reuse: how can we reapply the interaction to a different problem or dataset?</a:t>
            </a:r>
          </a:p>
          <a:p>
            <a:pPr marL="457200" indent="-457200"/>
            <a:endParaRPr lang="en-US" dirty="0"/>
          </a:p>
          <a:p>
            <a:pPr marL="457200" indent="-4572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Stages of Provenance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/>
            <a:r>
              <a:rPr lang="en-US" dirty="0"/>
              <a:t>Perceive: what does the user see?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Capture: which interactions to record, and how?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Encode: how do we want to store the interactions</a:t>
            </a:r>
          </a:p>
          <a:p>
            <a:pPr marL="457200" indent="-457200"/>
            <a:r>
              <a:rPr lang="en-US" dirty="0">
                <a:solidFill>
                  <a:srgbClr val="D9D9D9"/>
                </a:solidFill>
              </a:rPr>
              <a:t>Recover: how do we translate to something meaningful</a:t>
            </a:r>
          </a:p>
          <a:p>
            <a:pPr marL="457200" indent="-457200"/>
            <a:r>
              <a:rPr lang="en-US" dirty="0"/>
              <a:t>Reuse: how can we reapply the interaction to a different problem or dataset?</a:t>
            </a:r>
          </a:p>
        </p:txBody>
      </p:sp>
    </p:spTree>
    <p:extLst>
      <p:ext uri="{BB962C8B-B14F-4D97-AF65-F5344CB8AC3E}">
        <p14:creationId xmlns:p14="http://schemas.microsoft.com/office/powerpoint/2010/main" val="129287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What did the user see that prompted the subsequent 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82" y="1711036"/>
            <a:ext cx="7258050" cy="2807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33455" y="6447552"/>
            <a:ext cx="8382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Johansson et al. Perceiving patterns in parallel coordinates: determining thresholds for identification of relationships. </a:t>
            </a:r>
            <a:r>
              <a:rPr lang="en-US" sz="1100" dirty="0" err="1"/>
              <a:t>InfoVis</a:t>
            </a:r>
            <a:r>
              <a:rPr lang="en-US" sz="1100" dirty="0"/>
              <a:t> 2008.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38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-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069" y="1254763"/>
            <a:ext cx="6056261" cy="4470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2400" y="6587920"/>
            <a:ext cx="67056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Correa et al.</a:t>
            </a:r>
            <a:r>
              <a:rPr lang="en-US" sz="1100" b="1" dirty="0"/>
              <a:t>  </a:t>
            </a:r>
            <a:r>
              <a:rPr lang="en-US" sz="1100" dirty="0"/>
              <a:t>A Framework for Uncertainty-Aware Visual Analytics.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What is provenance?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Why are we interested?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– Visual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64178"/>
            <a:ext cx="7913914" cy="210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114" y="873252"/>
            <a:ext cx="3858936" cy="213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05200" y="6587920"/>
            <a:ext cx="71628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Sipps</a:t>
            </a:r>
            <a:r>
              <a:rPr lang="en-US" sz="1100" dirty="0"/>
              <a:t> et al.</a:t>
            </a:r>
            <a:r>
              <a:rPr lang="en-US" sz="1100" b="1" dirty="0"/>
              <a:t> </a:t>
            </a:r>
            <a:r>
              <a:rPr lang="en-US" sz="1100" dirty="0"/>
              <a:t>Selecting good views of high-dimensional data using class consistency. </a:t>
            </a:r>
            <a:r>
              <a:rPr lang="en-US" sz="1100" dirty="0" err="1"/>
              <a:t>Eurovis</a:t>
            </a:r>
            <a:r>
              <a:rPr lang="en-US" sz="1100" dirty="0"/>
              <a:t>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59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Perceive – Visual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414" y="1123837"/>
            <a:ext cx="379622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8" y="1123837"/>
            <a:ext cx="39719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9000" y="6587920"/>
            <a:ext cx="7239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Dasgupta</a:t>
            </a:r>
            <a:r>
              <a:rPr lang="en-US" sz="1100" dirty="0"/>
              <a:t> and </a:t>
            </a:r>
            <a:r>
              <a:rPr lang="en-US" sz="1100" dirty="0" err="1"/>
              <a:t>Kosara</a:t>
            </a:r>
            <a:r>
              <a:rPr lang="en-US" sz="1100" dirty="0"/>
              <a:t>. </a:t>
            </a:r>
            <a:r>
              <a:rPr lang="en-US" sz="1100" dirty="0" err="1"/>
              <a:t>Pargnostics</a:t>
            </a:r>
            <a:r>
              <a:rPr lang="en-US" sz="1100" dirty="0"/>
              <a:t>: Screen-Space Metrics for Parallel Coordinates. </a:t>
            </a:r>
            <a:r>
              <a:rPr lang="en-US" sz="1100" dirty="0" err="1"/>
              <a:t>InfoVis</a:t>
            </a:r>
            <a:r>
              <a:rPr lang="en-US" sz="1100" dirty="0"/>
              <a:t> 2010.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70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What other types of visual perceptual characteristics should we (as designers and developers) be aware of?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As a developer, if you know these characteristics, how can you control them in an open exploratory visualization system?</a:t>
            </a:r>
          </a:p>
        </p:txBody>
      </p:sp>
    </p:spTree>
    <p:extLst>
      <p:ext uri="{BB962C8B-B14F-4D97-AF65-F5344CB8AC3E}">
        <p14:creationId xmlns:p14="http://schemas.microsoft.com/office/powerpoint/2010/main" val="64683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7" y="864108"/>
            <a:ext cx="7699277" cy="5120640"/>
          </a:xfrm>
        </p:spPr>
        <p:txBody>
          <a:bodyPr>
            <a:normAutofit/>
          </a:bodyPr>
          <a:lstStyle/>
          <a:p>
            <a:r>
              <a:rPr lang="en-US" sz="2400" dirty="0"/>
              <a:t>The “bread and butter” of analytic provenance</a:t>
            </a:r>
          </a:p>
          <a:p>
            <a:r>
              <a:rPr lang="en-US" sz="2400" dirty="0"/>
              <a:t>Need to choose carefully about “what” to capture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Capturing at too low level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cannot decipher the intent</a:t>
            </a:r>
          </a:p>
          <a:p>
            <a:pPr marL="857250" lvl="1" indent="-457200">
              <a:buFont typeface="Lucida Grande"/>
              <a:buChar char="-"/>
            </a:pPr>
            <a:r>
              <a:rPr lang="en-US" sz="2400" dirty="0"/>
              <a:t>Capturing at too high level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not usable for 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80587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Capturing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in doubt, ask the user:</a:t>
            </a:r>
          </a:p>
          <a:p>
            <a:pPr marL="742950" lvl="1" indent="-342900"/>
            <a:r>
              <a:rPr lang="en-US" sz="2400" dirty="0"/>
              <a:t>Annotations: directly edited text</a:t>
            </a:r>
          </a:p>
          <a:p>
            <a:pPr marL="742950" lvl="1" indent="-342900"/>
            <a:r>
              <a:rPr lang="en-US" sz="2400" dirty="0"/>
              <a:t>Structured diagrams: illustrating analytical steps</a:t>
            </a:r>
          </a:p>
          <a:p>
            <a:pPr marL="742950" lvl="1" indent="-342900"/>
            <a:r>
              <a:rPr lang="en-US" sz="2400" dirty="0"/>
              <a:t>Reasoning graph: reasoning artifacts and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81746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872" y="1303948"/>
            <a:ext cx="4154586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http://vis.berkeley.edu/papers/sense.us/sense.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13" y="1761148"/>
            <a:ext cx="4229100" cy="31916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99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68" y="1123837"/>
            <a:ext cx="7620000" cy="459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7000" y="6587920"/>
            <a:ext cx="8001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and van </a:t>
            </a:r>
            <a:r>
              <a:rPr lang="en-US" sz="1100" dirty="0" err="1"/>
              <a:t>Wijk</a:t>
            </a:r>
            <a:r>
              <a:rPr lang="en-US" sz="1100" dirty="0"/>
              <a:t>. Supporting the Analytical Reasoning Process in Information Visualization. CHI 2008.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diagrams</a:t>
            </a:r>
          </a:p>
        </p:txBody>
      </p:sp>
    </p:spTree>
    <p:extLst>
      <p:ext uri="{BB962C8B-B14F-4D97-AF65-F5344CB8AC3E}">
        <p14:creationId xmlns:p14="http://schemas.microsoft.com/office/powerpoint/2010/main" val="85645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36" y="976747"/>
            <a:ext cx="6714474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373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capturing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82930" indent="-457200"/>
            <a:r>
              <a:rPr lang="en-US" sz="2400" dirty="0"/>
              <a:t>Option 1: capture the mouse and key strokes</a:t>
            </a:r>
          </a:p>
          <a:p>
            <a:pPr marL="582930" indent="-457200"/>
            <a:r>
              <a:rPr lang="en-US" sz="2400" dirty="0"/>
              <a:t>Option 2: capture the state of the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41366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6" y="2433828"/>
            <a:ext cx="3047999" cy="2235154"/>
          </a:xfrm>
        </p:spPr>
        <p:txBody>
          <a:bodyPr>
            <a:normAutofit/>
          </a:bodyPr>
          <a:lstStyle/>
          <a:p>
            <a:r>
              <a:rPr lang="en-US" dirty="0"/>
              <a:t>Capturing interaction in a single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731" y="864108"/>
            <a:ext cx="4696273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38600" y="6587920"/>
            <a:ext cx="662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Groth</a:t>
            </a:r>
            <a:r>
              <a:rPr lang="en-US" sz="1100" dirty="0"/>
              <a:t> and </a:t>
            </a:r>
            <a:r>
              <a:rPr lang="en-US" sz="1100" dirty="0" err="1"/>
              <a:t>Streefkerk</a:t>
            </a:r>
            <a:r>
              <a:rPr lang="en-US" sz="1100" dirty="0"/>
              <a:t>. Provenance and Annotation for Visual Exploration Systems.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6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Provenance (according to Webster):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origin, source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400" dirty="0"/>
              <a:t>the history of ownership of a valued object or work of art or literature</a:t>
            </a:r>
          </a:p>
          <a:p>
            <a:pPr marL="914400" lvl="1" indent="-514350">
              <a:buFont typeface="Arial" pitchFamily="34" charset="0"/>
              <a:buChar char="•"/>
            </a:pPr>
            <a:endParaRPr lang="en-US" sz="2400" dirty="0"/>
          </a:p>
          <a:p>
            <a:pPr marL="514350" indent="-514350">
              <a:buFont typeface="Arial" pitchFamily="34" charset="0"/>
              <a:buChar char="•"/>
            </a:pPr>
            <a:r>
              <a:rPr lang="en-US" sz="2400" dirty="0"/>
              <a:t>Example: Has anyone traced the </a:t>
            </a:r>
            <a:r>
              <a:rPr lang="en-US" sz="2400" i="1" dirty="0"/>
              <a:t>provenances</a:t>
            </a:r>
            <a:r>
              <a:rPr lang="en-US" sz="2400" dirty="0"/>
              <a:t> of these paintings?</a:t>
            </a:r>
          </a:p>
        </p:txBody>
      </p:sp>
    </p:spTree>
    <p:extLst>
      <p:ext uri="{BB962C8B-B14F-4D97-AF65-F5344CB8AC3E}">
        <p14:creationId xmlns:p14="http://schemas.microsoft.com/office/powerpoint/2010/main" val="3564026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2" y="2089665"/>
            <a:ext cx="2493818" cy="2191390"/>
          </a:xfrm>
        </p:spPr>
        <p:txBody>
          <a:bodyPr>
            <a:normAutofit/>
          </a:bodyPr>
          <a:lstStyle/>
          <a:p>
            <a:r>
              <a:rPr lang="en-US" dirty="0"/>
              <a:t>Interaction across multiple platforms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29093" b="-29093"/>
          <a:stretch>
            <a:fillRect/>
          </a:stretch>
        </p:blipFill>
        <p:spPr>
          <a:xfrm>
            <a:off x="3484418" y="0"/>
            <a:ext cx="8229600" cy="4876800"/>
          </a:xfrm>
        </p:spPr>
      </p:pic>
      <p:sp>
        <p:nvSpPr>
          <p:cNvPr id="4" name="Rectangle 3"/>
          <p:cNvSpPr/>
          <p:nvPr/>
        </p:nvSpPr>
        <p:spPr>
          <a:xfrm>
            <a:off x="3484418" y="5805932"/>
            <a:ext cx="571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Cowley PJ, JN </a:t>
            </a:r>
            <a:r>
              <a:rPr lang="en-US" sz="1200" dirty="0" err="1"/>
              <a:t>Haack</a:t>
            </a:r>
            <a:r>
              <a:rPr lang="en-US" sz="1200" dirty="0"/>
              <a:t>, RJ Littlefield, and E </a:t>
            </a:r>
            <a:r>
              <a:rPr lang="en-US" sz="1200" dirty="0" err="1"/>
              <a:t>Hampson</a:t>
            </a:r>
            <a:r>
              <a:rPr lang="en-US" sz="1200" dirty="0"/>
              <a:t>.  2006.  "Glass Box: Capturing, Archiving, and Retrieving Workstation Activities."  In The 3rd ACM Workshop on Capture, Archival and Retrieval of Personal Experiences, CARPE 2006, October 27, 2006, Santa Barbara, California, USA, pp. 13-18 ACM, New York, NY.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45708" y="2667000"/>
            <a:ext cx="3040946" cy="31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visualization state (periodic)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575" y="1517073"/>
            <a:ext cx="3984027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961" y="1517073"/>
            <a:ext cx="415012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39000" y="6596390"/>
            <a:ext cx="3429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Marks et al. Design </a:t>
            </a:r>
            <a:r>
              <a:rPr lang="en-US" sz="1100" dirty="0" err="1"/>
              <a:t>Gallaries</a:t>
            </a:r>
            <a:r>
              <a:rPr lang="en-US" sz="1100" dirty="0"/>
              <a:t>. </a:t>
            </a:r>
            <a:r>
              <a:rPr lang="en-US" sz="1100" dirty="0" err="1"/>
              <a:t>Siggraph</a:t>
            </a:r>
            <a:r>
              <a:rPr lang="en-US" sz="1100" dirty="0"/>
              <a:t> 1997.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81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Capturing visualization state (transitions)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48000" y="6587920"/>
            <a:ext cx="7620000" cy="27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Heer</a:t>
            </a:r>
            <a:r>
              <a:rPr lang="en-US" sz="1100" dirty="0"/>
              <a:t> et al. Graphical Histories for Visualization: Supporting Analysis, Communication, and Evaluation. </a:t>
            </a:r>
            <a:r>
              <a:rPr lang="en-US" sz="1100" dirty="0" err="1"/>
              <a:t>InfovVis</a:t>
            </a:r>
            <a:r>
              <a:rPr lang="en-US" sz="1100" dirty="0"/>
              <a:t> 2008.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64" y="853543"/>
            <a:ext cx="6609608" cy="513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673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How many different levels are there between low level interactions (e.g. mouse x, y) to high level interactions?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What are the pros and cons of manual capturing vs. automatic capturing?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Single application vs. multiple?</a:t>
            </a:r>
          </a:p>
        </p:txBody>
      </p:sp>
    </p:spTree>
    <p:extLst>
      <p:ext uri="{BB962C8B-B14F-4D97-AF65-F5344CB8AC3E}">
        <p14:creationId xmlns:p14="http://schemas.microsoft.com/office/powerpoint/2010/main" val="91553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do we store the captured interactions or visualization states?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582930" indent="-457200"/>
            <a:r>
              <a:rPr lang="en-US" sz="2400" dirty="0"/>
              <a:t>Encoding manually captured interactions: could be issues with different “languages”</a:t>
            </a:r>
          </a:p>
          <a:p>
            <a:pPr marL="582930" indent="-457200"/>
            <a:r>
              <a:rPr lang="en-US" sz="2400" dirty="0"/>
              <a:t>Encoding automatically captured interactions: more robust description of event sequences and patterns</a:t>
            </a:r>
          </a:p>
        </p:txBody>
      </p:sp>
    </p:spTree>
    <p:extLst>
      <p:ext uri="{BB962C8B-B14F-4D97-AF65-F5344CB8AC3E}">
        <p14:creationId xmlns:p14="http://schemas.microsoft.com/office/powerpoint/2010/main" val="678817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manual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968" y="1333336"/>
            <a:ext cx="59817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3800" y="6587920"/>
            <a:ext cx="693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Xiao et al. Enhancing Visual Analysis of Network Traffic Using a Knowledge Representation. VAST 2007.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18" y="3619335"/>
            <a:ext cx="5715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04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manual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1123837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110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508" y="2632969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10200" y="6596390"/>
            <a:ext cx="525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Kadivar</a:t>
            </a:r>
            <a:r>
              <a:rPr lang="en-US" sz="1100" dirty="0"/>
              <a:t> et al. Capturing and Supporting the Analysis Process. VAST 2009.</a:t>
            </a:r>
            <a:endParaRPr lang="en-US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18569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3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864108"/>
            <a:ext cx="6858220" cy="481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1" y="6596390"/>
            <a:ext cx="5943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Jankun</a:t>
            </a:r>
            <a:r>
              <a:rPr lang="en-US" sz="1100" dirty="0"/>
              <a:t>-Kelly et al. A Model and Framework for Visualization Exploration. TVCG 2006.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71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automatic captures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64" y="1182162"/>
            <a:ext cx="8162925" cy="369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18" y="5192812"/>
            <a:ext cx="77343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8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et al. 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58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Provenance: Computer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Examples in CS relating to provenance: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Undo / Redo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Diff / Revision history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History logging (e.g., Wikipedia)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Interaction logging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Data annotation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Database queries and results (Oracle Flashback)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Screen capturing?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Knowledge management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858926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Is the use of predicates or inductive logic programming generalizable? Does it scale?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How could we integrate interaction logging and perceptual logging?</a:t>
            </a:r>
          </a:p>
        </p:txBody>
      </p:sp>
    </p:spTree>
    <p:extLst>
      <p:ext uri="{BB962C8B-B14F-4D97-AF65-F5344CB8AC3E}">
        <p14:creationId xmlns:p14="http://schemas.microsoft.com/office/powerpoint/2010/main" val="93052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Given all the stored interactions, derive meaning, reasoning processes, and intent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582930" indent="-457200"/>
            <a:r>
              <a:rPr lang="en-US" sz="2400" dirty="0"/>
              <a:t>Manually: ask other humans to interpret a user’s interactions</a:t>
            </a:r>
          </a:p>
          <a:p>
            <a:pPr marL="582930" indent="-457200"/>
            <a:r>
              <a:rPr lang="en-US" sz="2400" dirty="0"/>
              <a:t>Automatically: ask a computer to interpret a human’s interactions</a:t>
            </a:r>
          </a:p>
        </p:txBody>
      </p:sp>
    </p:spTree>
    <p:extLst>
      <p:ext uri="{BB962C8B-B14F-4D97-AF65-F5344CB8AC3E}">
        <p14:creationId xmlns:p14="http://schemas.microsoft.com/office/powerpoint/2010/main" val="1365135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9481" y="4400437"/>
            <a:ext cx="8229600" cy="1401763"/>
          </a:xfrm>
        </p:spPr>
        <p:txBody>
          <a:bodyPr>
            <a:normAutofit/>
          </a:bodyPr>
          <a:lstStyle/>
          <a:p>
            <a:r>
              <a:rPr lang="en-US" dirty="0"/>
              <a:t>From this experiment, we find that interactions contains at least:</a:t>
            </a:r>
          </a:p>
          <a:p>
            <a:pPr lvl="1"/>
            <a:r>
              <a:rPr lang="en-US" dirty="0"/>
              <a:t>60% of the (high level) strategies</a:t>
            </a:r>
          </a:p>
          <a:p>
            <a:pPr lvl="1"/>
            <a:r>
              <a:rPr lang="en-US" dirty="0"/>
              <a:t>60% of the (mid level) methods</a:t>
            </a:r>
          </a:p>
          <a:p>
            <a:pPr lvl="1"/>
            <a:r>
              <a:rPr lang="en-US" dirty="0"/>
              <a:t>79% of the (low level) findings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882" y="1123837"/>
            <a:ext cx="5286375" cy="318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25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73" y="1123837"/>
            <a:ext cx="3200400" cy="216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074" y="3028837"/>
            <a:ext cx="620606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0401" y="6596390"/>
            <a:ext cx="74676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Perry et al. Supporting Cognitive Models of </a:t>
            </a:r>
            <a:r>
              <a:rPr lang="en-US" sz="1100" dirty="0" err="1"/>
              <a:t>Sensemaking</a:t>
            </a:r>
            <a:r>
              <a:rPr lang="en-US" sz="1100" dirty="0"/>
              <a:t> in Analytics Systems DIMACS Technical Report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1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1" y="6596391"/>
            <a:ext cx="7772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Perry et al. Supporting Cognitive Models of </a:t>
            </a:r>
            <a:r>
              <a:rPr lang="en-US" sz="1100" dirty="0" err="1"/>
              <a:t>Sensemaking</a:t>
            </a:r>
            <a:r>
              <a:rPr lang="en-US" sz="1100" dirty="0"/>
              <a:t> in Analytics Systems DIMACS Technical Report 2009.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890713"/>
            <a:ext cx="4381500" cy="330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890712"/>
            <a:ext cx="4370536" cy="307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77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04" y="1026855"/>
            <a:ext cx="7172325" cy="453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38801" y="6596390"/>
            <a:ext cx="502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Shrinivasan</a:t>
            </a:r>
            <a:r>
              <a:rPr lang="en-US" sz="1100" dirty="0"/>
              <a:t> et al. Connecting the Dots in Visual Analysis. VAST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16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Could we integrate a manually constructed model with automated learning?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What would that entail?</a:t>
            </a:r>
          </a:p>
        </p:txBody>
      </p:sp>
    </p:spTree>
    <p:extLst>
      <p:ext uri="{BB962C8B-B14F-4D97-AF65-F5344CB8AC3E}">
        <p14:creationId xmlns:p14="http://schemas.microsoft.com/office/powerpoint/2010/main" val="2106743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Reapply the recovered user interactions, intent, reasoning process, etc. to a different dataset or problem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582930" indent="-457200"/>
            <a:r>
              <a:rPr lang="en-US" dirty="0"/>
              <a:t>Reuse user interactions: reapply the recorded interactions with some ability to recover from failures</a:t>
            </a:r>
          </a:p>
          <a:p>
            <a:pPr marL="582930" indent="-457200"/>
            <a:r>
              <a:rPr lang="en-US" dirty="0"/>
              <a:t>Reuse analysis patterns: reapply the “rules” learned from previous analysis</a:t>
            </a:r>
          </a:p>
        </p:txBody>
      </p:sp>
    </p:spTree>
    <p:extLst>
      <p:ext uri="{BB962C8B-B14F-4D97-AF65-F5344CB8AC3E}">
        <p14:creationId xmlns:p14="http://schemas.microsoft.com/office/powerpoint/2010/main" val="334086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64" y="2705100"/>
            <a:ext cx="413491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056" y="1790700"/>
            <a:ext cx="392853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user interactions</a:t>
            </a:r>
          </a:p>
        </p:txBody>
      </p:sp>
    </p:spTree>
    <p:extLst>
      <p:ext uri="{BB962C8B-B14F-4D97-AF65-F5344CB8AC3E}">
        <p14:creationId xmlns:p14="http://schemas.microsoft.com/office/powerpoint/2010/main" val="1472106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analysis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36" y="873252"/>
            <a:ext cx="4724400" cy="4654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67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“Analytic Provenance”?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Analytic Provenance (AP): similar to workflow, is the provenance of the analysis (the steps of the analysis).  This includes: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data and data manipulation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user’s interactions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what the user sees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computational products (both the visualization and the data)</a:t>
            </a:r>
          </a:p>
          <a:p>
            <a:pPr marL="857250" lvl="1" indent="-457200">
              <a:buFont typeface="Arial" pitchFamily="34" charset="0"/>
              <a:buChar char="•"/>
            </a:pPr>
            <a:r>
              <a:rPr lang="en-US" sz="2400" dirty="0"/>
              <a:t>The record of the user’s analysis results</a:t>
            </a:r>
          </a:p>
          <a:p>
            <a:pPr marL="2628900" lvl="5" indent="-457200"/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8340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Reuse is only applicable when some combinations of the previous stage(s) are successful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More broadly speaking, does it make sense?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(Familiar) example of reuse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9048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68" y="1786128"/>
            <a:ext cx="8409663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0" y="6596390"/>
            <a:ext cx="60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Grabler</a:t>
            </a:r>
            <a:r>
              <a:rPr lang="en-US" sz="1100" dirty="0"/>
              <a:t> et al. Generating Photo Manipulation Tutorials by Demonstration. SIGGRAPH 2009.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140" y="1798034"/>
            <a:ext cx="8415941" cy="325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373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 far: interaction as window into </a:t>
            </a:r>
            <a:r>
              <a:rPr lang="en-US" sz="2400" i="1" dirty="0"/>
              <a:t>what a user does</a:t>
            </a:r>
            <a:r>
              <a:rPr lang="en-US" sz="2400" dirty="0"/>
              <a:t> (when faced with a specific problem)</a:t>
            </a:r>
          </a:p>
          <a:p>
            <a:r>
              <a:rPr lang="en-US" sz="2400" dirty="0"/>
              <a:t>Recent work: can interaction patterns also be a window into </a:t>
            </a:r>
            <a:r>
              <a:rPr lang="en-US" sz="2400" i="1" dirty="0"/>
              <a:t>who a user is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152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about users from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12" name="Content Placeholder 11" descr="Acr28888270755882421612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68" b="-7168"/>
          <a:stretch>
            <a:fillRect/>
          </a:stretch>
        </p:blipFill>
        <p:spPr>
          <a:xfrm>
            <a:off x="3532909" y="986028"/>
            <a:ext cx="8229600" cy="4876800"/>
          </a:xfrm>
        </p:spPr>
      </p:pic>
      <p:sp>
        <p:nvSpPr>
          <p:cNvPr id="3" name="Rectangle 2"/>
          <p:cNvSpPr/>
          <p:nvPr/>
        </p:nvSpPr>
        <p:spPr>
          <a:xfrm>
            <a:off x="3048000" y="6553201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</p:spTree>
    <p:extLst>
      <p:ext uri="{BB962C8B-B14F-4D97-AF65-F5344CB8AC3E}">
        <p14:creationId xmlns:p14="http://schemas.microsoft.com/office/powerpoint/2010/main" val="699483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about users from interaction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527300"/>
            <a:ext cx="3492500" cy="1803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0" y="6553201"/>
            <a:ext cx="6400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Brown, Eli T., et al. "Finding Waldo: Learning about Users from their Interactions." (2014).</a:t>
            </a:r>
          </a:p>
        </p:txBody>
      </p:sp>
      <p:pic>
        <p:nvPicPr>
          <p:cNvPr id="6" name="Content Placeholder 5" descr="Screen Shot 2015-04-06 at 5.29.31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2" r="-8022"/>
          <a:stretch>
            <a:fillRect/>
          </a:stretch>
        </p:blipFill>
        <p:spPr>
          <a:xfrm>
            <a:off x="2805112" y="576511"/>
            <a:ext cx="9386888" cy="5562600"/>
          </a:xfrm>
        </p:spPr>
      </p:pic>
    </p:spTree>
    <p:extLst>
      <p:ext uri="{BB962C8B-B14F-4D97-AF65-F5344CB8AC3E}">
        <p14:creationId xmlns:p14="http://schemas.microsoft.com/office/powerpoint/2010/main" val="90079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ED826-3E34-2CCB-2C81-DECFF8636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2855-32AB-D30F-A0D8-4885B04B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4496-1927-FA2E-0917-EAE518EA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As Visual Analysis tool developers, why would we care about analytic provenance?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are two things you imagine we gain from it?</a:t>
            </a:r>
          </a:p>
        </p:txBody>
      </p:sp>
    </p:spTree>
    <p:extLst>
      <p:ext uri="{BB962C8B-B14F-4D97-AF65-F5344CB8AC3E}">
        <p14:creationId xmlns:p14="http://schemas.microsoft.com/office/powerpoint/2010/main" val="31381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Human-Visualization Interactions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65420" y="4631890"/>
            <a:ext cx="8305800" cy="1477963"/>
          </a:xfrm>
        </p:spPr>
        <p:txBody>
          <a:bodyPr>
            <a:normAutofit/>
          </a:bodyPr>
          <a:lstStyle/>
          <a:p>
            <a:pPr marL="525780" indent="-342900"/>
            <a:r>
              <a:rPr lang="en-US" dirty="0"/>
              <a:t>Word editing (input heavy, little output)</a:t>
            </a:r>
          </a:p>
          <a:p>
            <a:pPr marL="525780" indent="-342900"/>
            <a:r>
              <a:rPr lang="en-US" dirty="0"/>
              <a:t>Browsing, watching a movie (output heavy, little input)</a:t>
            </a:r>
          </a:p>
          <a:p>
            <a:pPr marL="525780" indent="-342900"/>
            <a:r>
              <a:rPr lang="en-US" dirty="0"/>
              <a:t>Visual analysis (closer to 50-50?)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789221" y="928252"/>
            <a:ext cx="7138987" cy="3048000"/>
            <a:chOff x="-585787" y="2136422"/>
            <a:chExt cx="9272587" cy="4188178"/>
          </a:xfrm>
        </p:grpSpPr>
        <p:pic>
          <p:nvPicPr>
            <p:cNvPr id="17" name="Picture 16" descr="human-computer-interactio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276600" y="2136422"/>
              <a:ext cx="5410200" cy="4075683"/>
            </a:xfrm>
            <a:prstGeom prst="rect">
              <a:avLst/>
            </a:prstGeom>
          </p:spPr>
        </p:pic>
        <p:cxnSp>
          <p:nvCxnSpPr>
            <p:cNvPr id="18" name="Elbow Connector 17"/>
            <p:cNvCxnSpPr/>
            <p:nvPr/>
          </p:nvCxnSpPr>
          <p:spPr>
            <a:xfrm flipV="1">
              <a:off x="2743200" y="3276600"/>
              <a:ext cx="2362200" cy="1905000"/>
            </a:xfrm>
            <a:prstGeom prst="bentConnector3">
              <a:avLst>
                <a:gd name="adj1" fmla="val 58065"/>
              </a:avLst>
            </a:prstGeom>
            <a:ln w="38100" cmpd="sng">
              <a:solidFill>
                <a:schemeClr val="tx1"/>
              </a:solidFill>
              <a:headEnd type="none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Content Placeholder 4"/>
            <p:cNvPicPr>
              <a:picLocks noChangeAspect="1"/>
            </p:cNvPicPr>
            <p:nvPr/>
          </p:nvPicPr>
          <p:blipFill>
            <a:blip r:embed="rId3"/>
            <a:srcRect l="-34375" r="-34375"/>
            <a:stretch>
              <a:fillRect/>
            </a:stretch>
          </p:blipFill>
          <p:spPr>
            <a:xfrm>
              <a:off x="-585787" y="3584222"/>
              <a:ext cx="4624387" cy="274037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4322620" y="852052"/>
            <a:ext cx="6781800" cy="32004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5" t="74474" r="29226"/>
          <a:stretch/>
        </p:blipFill>
        <p:spPr>
          <a:xfrm flipH="1">
            <a:off x="7980220" y="3137233"/>
            <a:ext cx="1769806" cy="757149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Rectangle 18"/>
          <p:cNvSpPr/>
          <p:nvPr/>
        </p:nvSpPr>
        <p:spPr>
          <a:xfrm>
            <a:off x="4094020" y="4662052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94020" y="5119252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94020" y="5576452"/>
            <a:ext cx="7696200" cy="381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uman-computer-interaction.png"/>
          <p:cNvPicPr>
            <a:picLocks noChangeAspect="1"/>
          </p:cNvPicPr>
          <p:nvPr/>
        </p:nvPicPr>
        <p:blipFill rotWithShape="1">
          <a:blip r:embed="rId2" cstate="print"/>
          <a:srcRect l="28286" t="12873" r="27652" b="60608"/>
          <a:stretch/>
        </p:blipFill>
        <p:spPr>
          <a:xfrm flipH="1">
            <a:off x="7914670" y="1310071"/>
            <a:ext cx="1835356" cy="786582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984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19" grpId="1" animBg="1"/>
      <p:bldP spid="20" grpId="0" animBg="1"/>
      <p:bldP spid="20" grpId="1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Van Wijk’s model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6324" y="3635429"/>
            <a:ext cx="3352799" cy="22098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D</a:t>
            </a:r>
            <a:r>
              <a:rPr lang="en-US" dirty="0"/>
              <a:t> = Data</a:t>
            </a:r>
          </a:p>
          <a:p>
            <a:r>
              <a:rPr lang="en-US" b="1" dirty="0"/>
              <a:t>V</a:t>
            </a:r>
            <a:r>
              <a:rPr lang="en-US" dirty="0"/>
              <a:t> = visualization</a:t>
            </a:r>
          </a:p>
          <a:p>
            <a:r>
              <a:rPr lang="en-US" b="1" dirty="0"/>
              <a:t>S</a:t>
            </a:r>
            <a:r>
              <a:rPr lang="en-US" dirty="0"/>
              <a:t> = specification (</a:t>
            </a:r>
            <a:r>
              <a:rPr lang="en-US" dirty="0" err="1"/>
              <a:t>params</a:t>
            </a:r>
            <a:r>
              <a:rPr lang="en-US" dirty="0"/>
              <a:t>)</a:t>
            </a:r>
          </a:p>
          <a:p>
            <a:r>
              <a:rPr lang="en-US" b="1" dirty="0"/>
              <a:t>I</a:t>
            </a:r>
            <a:r>
              <a:rPr lang="en-US" dirty="0"/>
              <a:t> = image</a:t>
            </a:r>
          </a:p>
          <a:p>
            <a:r>
              <a:rPr lang="en-US" b="1" dirty="0"/>
              <a:t>P</a:t>
            </a:r>
            <a:r>
              <a:rPr lang="en-US" dirty="0"/>
              <a:t> = perception</a:t>
            </a:r>
          </a:p>
          <a:p>
            <a:r>
              <a:rPr lang="en-US" b="1" dirty="0"/>
              <a:t>K</a:t>
            </a:r>
            <a:r>
              <a:rPr lang="en-US" dirty="0"/>
              <a:t> = knowledge</a:t>
            </a:r>
          </a:p>
          <a:p>
            <a:r>
              <a:rPr lang="en-US" b="1" dirty="0"/>
              <a:t>E</a:t>
            </a:r>
            <a:r>
              <a:rPr lang="en-US" dirty="0"/>
              <a:t> = exploration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204" y="1265609"/>
            <a:ext cx="394154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57" y="1265609"/>
            <a:ext cx="1789471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497" y="1901880"/>
            <a:ext cx="2028271" cy="86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142" y="2762938"/>
            <a:ext cx="3235569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76" y="3677338"/>
            <a:ext cx="167951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985" y="4709847"/>
            <a:ext cx="266361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00511" y="13476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16541" y="21477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16541" y="30354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00511" y="39498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16541" y="494428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4863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Discussion: interaction as a </a:t>
            </a:r>
            <a:r>
              <a:rPr lang="en-US" b="1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drives user interaction?</a:t>
            </a:r>
          </a:p>
          <a:p>
            <a:r>
              <a:rPr lang="en-US" sz="2400" dirty="0"/>
              <a:t>What gets encoded during the interaction?</a:t>
            </a:r>
          </a:p>
          <a:p>
            <a:r>
              <a:rPr lang="en-US" sz="2400" dirty="0"/>
              <a:t>What might it tell us about their reasoning process?</a:t>
            </a:r>
          </a:p>
        </p:txBody>
      </p:sp>
    </p:spTree>
    <p:extLst>
      <p:ext uri="{BB962C8B-B14F-4D97-AF65-F5344CB8AC3E}">
        <p14:creationId xmlns:p14="http://schemas.microsoft.com/office/powerpoint/2010/main" val="6405446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</TotalTime>
  <Words>1481</Words>
  <Application>Microsoft Macintosh PowerPoint</Application>
  <PresentationFormat>Widescreen</PresentationFormat>
  <Paragraphs>202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Lucida Grande</vt:lpstr>
      <vt:lpstr>Wingdings</vt:lpstr>
      <vt:lpstr>Wingdings 2</vt:lpstr>
      <vt:lpstr>Frame</vt:lpstr>
      <vt:lpstr>Visual Analytics– Analytic Provenance</vt:lpstr>
      <vt:lpstr>Plan for Today</vt:lpstr>
      <vt:lpstr>Provenance: Definitions</vt:lpstr>
      <vt:lpstr>Provenance: Computer Science</vt:lpstr>
      <vt:lpstr>What is “Analytic Provenance”?</vt:lpstr>
      <vt:lpstr>Discussion</vt:lpstr>
      <vt:lpstr>Types of Human-Visualization Interactions</vt:lpstr>
      <vt:lpstr>Van Wijk’s model of visualization</vt:lpstr>
      <vt:lpstr>Discussion: interaction as a data source</vt:lpstr>
      <vt:lpstr>Example: Detecting Financial Fraud</vt:lpstr>
      <vt:lpstr>Example: Detecting Financial Fraud</vt:lpstr>
      <vt:lpstr>Example: Detecting Financial Fraud</vt:lpstr>
      <vt:lpstr>Experiment</vt:lpstr>
      <vt:lpstr>What’s in a user’s interactions?</vt:lpstr>
      <vt:lpstr>What’s in a user’s interactions?</vt:lpstr>
      <vt:lpstr>Five Stages of Provenance</vt:lpstr>
      <vt:lpstr>Five Stages of Provenance</vt:lpstr>
      <vt:lpstr>Perceive</vt:lpstr>
      <vt:lpstr>Perceive - Uncertainty</vt:lpstr>
      <vt:lpstr>Perceive – Visual Quality</vt:lpstr>
      <vt:lpstr>Perceive – Visual Quality</vt:lpstr>
      <vt:lpstr>Discussion</vt:lpstr>
      <vt:lpstr>Capture </vt:lpstr>
      <vt:lpstr>Manual Capturing</vt:lpstr>
      <vt:lpstr>Annotations</vt:lpstr>
      <vt:lpstr>Structured diagrams</vt:lpstr>
      <vt:lpstr>Reasoning graphs</vt:lpstr>
      <vt:lpstr>Automatic capturing</vt:lpstr>
      <vt:lpstr>Capturing interaction in a single application</vt:lpstr>
      <vt:lpstr>Interaction across multiple platforms</vt:lpstr>
      <vt:lpstr>Capturing visualization state (periodic)</vt:lpstr>
      <vt:lpstr>Capturing visualization state (transitions)</vt:lpstr>
      <vt:lpstr>Discussion</vt:lpstr>
      <vt:lpstr>Encode</vt:lpstr>
      <vt:lpstr>Encoding manual captures</vt:lpstr>
      <vt:lpstr>Encoding manual captures</vt:lpstr>
      <vt:lpstr>Encoding automatic captures</vt:lpstr>
      <vt:lpstr>Encoding automatic captures</vt:lpstr>
      <vt:lpstr>Encoding automatic captures</vt:lpstr>
      <vt:lpstr>Discussion</vt:lpstr>
      <vt:lpstr>Recover</vt:lpstr>
      <vt:lpstr>Manual recovery</vt:lpstr>
      <vt:lpstr>Automatic recovery</vt:lpstr>
      <vt:lpstr>Automatic recovery</vt:lpstr>
      <vt:lpstr>Automatic recovery</vt:lpstr>
      <vt:lpstr>Discussion</vt:lpstr>
      <vt:lpstr>Reuse</vt:lpstr>
      <vt:lpstr>Reuse user interactions</vt:lpstr>
      <vt:lpstr>Reuse analysis patterns</vt:lpstr>
      <vt:lpstr>Discussion</vt:lpstr>
      <vt:lpstr>Generating tutorials</vt:lpstr>
      <vt:lpstr>Generating tutorials</vt:lpstr>
      <vt:lpstr>Ongoing research</vt:lpstr>
      <vt:lpstr>Learning about users from interaction</vt:lpstr>
      <vt:lpstr>Learning about users from interaction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33</cp:revision>
  <dcterms:created xsi:type="dcterms:W3CDTF">2023-08-03T18:49:17Z</dcterms:created>
  <dcterms:modified xsi:type="dcterms:W3CDTF">2024-11-13T17:37:13Z</dcterms:modified>
</cp:coreProperties>
</file>